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1572" y="-1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5" Type="http://schemas.openxmlformats.org/officeDocument/2006/relationships/image" Target="../media/image4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10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04800"/>
            <a:ext cx="9144000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/>
              <a:t>Complete response </a:t>
            </a:r>
            <a:r>
              <a:rPr lang="en-US" sz="2800" dirty="0" smtClean="0"/>
              <a:t>= </a:t>
            </a:r>
            <a:r>
              <a:rPr lang="en-US" sz="2800" dirty="0"/>
              <a:t>transient </a:t>
            </a:r>
            <a:r>
              <a:rPr lang="en-US" sz="2800" dirty="0" smtClean="0"/>
              <a:t>response</a:t>
            </a:r>
            <a:r>
              <a:rPr lang="en-US" sz="2800" dirty="0"/>
              <a:t> </a:t>
            </a:r>
            <a:r>
              <a:rPr lang="en-US" sz="2800" dirty="0" smtClean="0"/>
              <a:t>(temporary part)</a:t>
            </a:r>
            <a:r>
              <a:rPr lang="en-US" sz="2800" dirty="0"/>
              <a:t>+</a:t>
            </a:r>
            <a:r>
              <a:rPr lang="en-US" sz="2800" dirty="0" smtClean="0"/>
              <a:t> 		steady-state response</a:t>
            </a:r>
            <a:r>
              <a:rPr lang="en-US" sz="2800" dirty="0"/>
              <a:t> </a:t>
            </a:r>
            <a:r>
              <a:rPr lang="en-US" sz="2800" dirty="0" smtClean="0"/>
              <a:t>(permanent part)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152400" y="1455003"/>
            <a:ext cx="876300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The transient response is the circuit’s temporary response that will </a:t>
            </a:r>
            <a:r>
              <a:rPr lang="en-US" sz="2400" dirty="0" smtClean="0"/>
              <a:t>die out </a:t>
            </a:r>
            <a:r>
              <a:rPr lang="en-US" sz="2400" dirty="0"/>
              <a:t>with </a:t>
            </a:r>
            <a:r>
              <a:rPr lang="en-US" sz="2400" dirty="0" smtClean="0"/>
              <a:t>time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152400" y="2674203"/>
            <a:ext cx="883920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The steady-state response is the behavior of the circuit a long time</a:t>
            </a:r>
            <a:br>
              <a:rPr lang="en-US" sz="2400" dirty="0"/>
            </a:br>
            <a:r>
              <a:rPr lang="en-US" sz="2400" dirty="0"/>
              <a:t>after an external excitation is applied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15" t="50000" r="24754" b="26509"/>
          <a:stretch/>
        </p:blipFill>
        <p:spPr bwMode="auto">
          <a:xfrm>
            <a:off x="-13138" y="3657600"/>
            <a:ext cx="2743200" cy="2317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68" t="38818" r="19729" b="50710"/>
          <a:stretch/>
        </p:blipFill>
        <p:spPr bwMode="auto">
          <a:xfrm>
            <a:off x="3381703" y="4267201"/>
            <a:ext cx="4543097" cy="1114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23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50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4" t="48706" r="7063" b="10561"/>
          <a:stretch/>
        </p:blipFill>
        <p:spPr bwMode="auto">
          <a:xfrm>
            <a:off x="0" y="-53131"/>
            <a:ext cx="7848600" cy="2697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3" t="35273" r="30734" b="15194"/>
          <a:stretch/>
        </p:blipFill>
        <p:spPr bwMode="auto">
          <a:xfrm>
            <a:off x="457200" y="2651816"/>
            <a:ext cx="5105400" cy="4105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5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22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73" t="20043" r="16393" b="57543"/>
          <a:stretch/>
        </p:blipFill>
        <p:spPr bwMode="auto">
          <a:xfrm>
            <a:off x="76200" y="620108"/>
            <a:ext cx="8991600" cy="2215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166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0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The Source-Free </a:t>
            </a:r>
            <a:r>
              <a:rPr lang="en-US" i="1" dirty="0"/>
              <a:t>RC </a:t>
            </a:r>
            <a:r>
              <a:rPr lang="en-US" dirty="0" smtClean="0"/>
              <a:t>Circuit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8" t="35356" r="54213" b="37597"/>
          <a:stretch/>
        </p:blipFill>
        <p:spPr bwMode="auto">
          <a:xfrm>
            <a:off x="4648200" y="990600"/>
            <a:ext cx="4289322" cy="3017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228600" y="1371600"/>
                <a:ext cx="4572000" cy="521886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r>
                  <a:rPr lang="en-US" sz="2400" dirty="0" smtClean="0"/>
                  <a:t>Since the capacitor is initially charged, we can assume that at time the initial voltage is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𝑣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(0) =</m:t>
                      </m:r>
                      <m:sSub>
                        <m:sSubPr>
                          <m:ctrlPr>
                            <a:rPr lang="en-US" sz="240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r>
                  <a:rPr lang="en-US" sz="2400" dirty="0"/>
                  <a:t/>
                </a:r>
                <a:br>
                  <a:rPr lang="en-US" sz="2400" dirty="0"/>
                </a:br>
                <a:r>
                  <a:rPr lang="en-US" sz="2400" dirty="0"/>
                  <a:t>Applying KCL at the top node of the circuit in Fig. 7.1 yields</a:t>
                </a:r>
                <a:br>
                  <a:rPr lang="en-US" sz="2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solidFill>
                            <a:srgbClr val="00B050"/>
                          </a:solidFill>
                          <a:latin typeface="Cambria Math"/>
                        </a:rPr>
                        <m:t>𝑖𝑐</m:t>
                      </m:r>
                      <m:r>
                        <a:rPr lang="en-US" sz="2400" i="1" dirty="0" smtClean="0">
                          <a:solidFill>
                            <a:srgbClr val="00B050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400" i="1" dirty="0" smtClean="0">
                          <a:solidFill>
                            <a:srgbClr val="00B050"/>
                          </a:solidFill>
                          <a:latin typeface="Cambria Math"/>
                        </a:rPr>
                        <m:t>𝑖𝑅</m:t>
                      </m:r>
                      <m:r>
                        <a:rPr lang="en-US" sz="2400" i="1" dirty="0" smtClean="0">
                          <a:solidFill>
                            <a:srgbClr val="00B050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400" dirty="0" smtClean="0">
                  <a:solidFill>
                    <a:srgbClr val="00B050"/>
                  </a:solidFill>
                </a:endParaRPr>
              </a:p>
              <a:p>
                <a:r>
                  <a:rPr lang="en-US" sz="2400" dirty="0"/>
                  <a:t>By definition, 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𝑖𝑐</m:t>
                    </m:r>
                    <m:r>
                      <a:rPr lang="en-US" sz="2400" i="1" dirty="0" smtClean="0">
                        <a:latin typeface="Cambria Math"/>
                      </a:rPr>
                      <m:t>=</m:t>
                    </m:r>
                    <m:r>
                      <a:rPr lang="en-US" sz="2400" b="0" i="1" dirty="0" smtClean="0">
                        <a:latin typeface="Cambria Math"/>
                      </a:rPr>
                      <m:t>𝐶</m:t>
                    </m:r>
                    <m:f>
                      <m:fPr>
                        <m:ctrlPr>
                          <a:rPr lang="en-US" sz="2400" i="1" dirty="0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/>
                          </a:rPr>
                          <m:t>𝑑𝑣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24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𝑖𝑅</m:t>
                    </m:r>
                    <m:r>
                      <a:rPr lang="en-US" sz="2400" i="1" dirty="0" smtClean="0">
                        <a:latin typeface="Cambria Math"/>
                      </a:rPr>
                      <m:t>=</m:t>
                    </m:r>
                    <m:r>
                      <a:rPr lang="en-US" sz="2400" i="1" dirty="0" smtClean="0">
                        <a:latin typeface="Cambria Math"/>
                      </a:rPr>
                      <m:t>𝑣</m:t>
                    </m:r>
                    <m:r>
                      <a:rPr lang="en-US" sz="2400" i="1" dirty="0" smtClean="0">
                        <a:latin typeface="Cambria Math"/>
                      </a:rPr>
                      <m:t>/</m:t>
                    </m:r>
                    <m:r>
                      <a:rPr lang="en-US" sz="2400" i="1" dirty="0" smtClean="0">
                        <a:latin typeface="Cambria Math"/>
                      </a:rPr>
                      <m:t>𝑅</m:t>
                    </m:r>
                  </m:oMath>
                </a14:m>
                <a:r>
                  <a:rPr lang="en-US" sz="2400" dirty="0" smtClean="0"/>
                  <a:t>, thus </a:t>
                </a:r>
              </a:p>
              <a:p>
                <a:r>
                  <a:rPr lang="en-US" sz="2400" dirty="0"/>
                  <a:t/>
                </a:r>
                <a:br>
                  <a:rPr lang="en-US" sz="2400" dirty="0"/>
                </a:b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𝐶</m:t>
                    </m:r>
                    <m:f>
                      <m:f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  <m:t>𝑑𝑣</m:t>
                        </m:r>
                      </m:num>
                      <m:den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sz="2400" dirty="0" smtClean="0">
                    <a:solidFill>
                      <a:srgbClr val="0070C0"/>
                    </a:solidFill>
                  </a:rPr>
                  <a:t>+</a:t>
                </a:r>
                <a:r>
                  <a:rPr lang="en-US" sz="24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𝑣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𝑅</m:t>
                        </m:r>
                      </m:den>
                    </m:f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=0, 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𝑂𝑅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  <m:f>
                      <m:f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  <m:t>𝑑𝑣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𝑑𝑡</m:t>
                        </m:r>
                      </m:den>
                    </m:f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𝑣</m:t>
                        </m:r>
                      </m:num>
                      <m:den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𝑅𝑐</m:t>
                        </m:r>
                      </m:den>
                    </m:f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en-US" sz="2400" b="0" dirty="0" smtClean="0">
                  <a:solidFill>
                    <a:srgbClr val="0070C0"/>
                  </a:solidFill>
                </a:endParaRPr>
              </a:p>
              <a:p>
                <a:r>
                  <a:rPr lang="en-US" sz="2400" dirty="0"/>
                  <a:t/>
                </a:r>
                <a:br>
                  <a:rPr lang="en-US" sz="2400" dirty="0"/>
                </a:br>
                <a:endParaRPr lang="en-US" sz="24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371600"/>
                <a:ext cx="4572000" cy="5218865"/>
              </a:xfrm>
              <a:prstGeom prst="rect">
                <a:avLst/>
              </a:prstGeom>
              <a:blipFill rotWithShape="1">
                <a:blip r:embed="rId5"/>
                <a:stretch>
                  <a:fillRect l="-1857" t="-698" r="-2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2286000" y="2967335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5181600" y="3991381"/>
                <a:ext cx="3810000" cy="286661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2400" dirty="0"/>
                  <a:t>Rearranging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𝑑𝑣</m:t>
                          </m:r>
                        </m:num>
                        <m:den>
                          <m:r>
                            <a:rPr lang="en-US" sz="24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𝑣</m:t>
                          </m:r>
                        </m:den>
                      </m:f>
                      <m:r>
                        <a:rPr lang="en-US" sz="2400" i="1" dirty="0">
                          <a:solidFill>
                            <a:srgbClr val="002060"/>
                          </a:solidFill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sz="24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400" i="1" dirty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𝑅𝐶</m:t>
                          </m:r>
                        </m:den>
                      </m:f>
                      <m:r>
                        <a:rPr lang="en-US" sz="2400" i="1" dirty="0">
                          <a:solidFill>
                            <a:srgbClr val="002060"/>
                          </a:solidFill>
                          <a:latin typeface="Cambria Math"/>
                        </a:rPr>
                        <m:t>𝑑𝑡</m:t>
                      </m:r>
                    </m:oMath>
                  </m:oMathPara>
                </a14:m>
                <a:endParaRPr lang="en-US" sz="2400" dirty="0">
                  <a:solidFill>
                    <a:srgbClr val="002060"/>
                  </a:solidFill>
                </a:endParaRPr>
              </a:p>
              <a:p>
                <a:r>
                  <a:rPr lang="en-US" sz="2400" dirty="0"/>
                  <a:t>Integrating both sides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/>
                        </a:rPr>
                        <m:t>𝑙𝑛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/>
                        </a:rPr>
                        <m:t>𝑣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𝑡</m:t>
                          </m:r>
                        </m:num>
                        <m:den>
                          <m:r>
                            <a:rPr lang="en-US" sz="2400" i="1" dirty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𝑅𝐶</m:t>
                          </m:r>
                        </m:den>
                      </m:f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400" i="1" dirty="0">
                          <a:solidFill>
                            <a:srgbClr val="FF0000"/>
                          </a:solidFill>
                          <a:latin typeface="Cambria Math"/>
                        </a:rPr>
                        <m:t>𝑙𝑛𝐴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𝐴</m:t>
                              </m:r>
                            </m:den>
                          </m:f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=−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𝑅𝐶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3991381"/>
                <a:ext cx="3810000" cy="2866619"/>
              </a:xfrm>
              <a:prstGeom prst="rect">
                <a:avLst/>
              </a:prstGeom>
              <a:blipFill rotWithShape="1">
                <a:blip r:embed="rId6"/>
                <a:stretch>
                  <a:fillRect l="-2067" t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55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20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348531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Taking powers of </a:t>
                </a:r>
                <a:r>
                  <a:rPr lang="en-US" i="1" dirty="0"/>
                  <a:t>e </a:t>
                </a:r>
                <a:r>
                  <a:rPr lang="en-US" dirty="0" smtClean="0"/>
                  <a:t>produces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𝑣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𝐴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/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𝑅𝐶</m:t>
                          </m:r>
                        </m:sup>
                      </m:sSup>
                    </m:oMath>
                  </m:oMathPara>
                </a14:m>
                <a:r>
                  <a:rPr lang="en-US" dirty="0"/>
                  <a:t/>
                </a:r>
                <a:br>
                  <a:rPr lang="en-US" dirty="0"/>
                </a:br>
                <a:r>
                  <a:rPr lang="en-US" dirty="0" smtClean="0"/>
                  <a:t>RC= time constant</a:t>
                </a:r>
              </a:p>
              <a:p>
                <a:pPr marL="0" indent="0">
                  <a:buNone/>
                </a:pPr>
                <a:r>
                  <a:rPr lang="en-US" dirty="0" smtClean="0"/>
                  <a:t>Using initial conditions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A</m:t>
                    </m:r>
                    <m:r>
                      <a:rPr lang="en-US" b="0" i="0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marL="0" indent="0">
                  <a:buNone/>
                </a:pPr>
                <a:r>
                  <a:rPr lang="en-US" dirty="0" smtClean="0"/>
                  <a:t>Hence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𝑣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𝑡</m:t>
                          </m:r>
                        </m:e>
                      </m:d>
                      <m:r>
                        <a:rPr lang="en-US" i="1">
                          <a:solidFill>
                            <a:srgbClr val="00B050"/>
                          </a:solidFill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𝑉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(0)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/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𝑅𝐶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3485313"/>
              </a:xfrm>
              <a:prstGeom prst="rect">
                <a:avLst/>
              </a:prstGeom>
              <a:blipFill rotWithShape="1">
                <a:blip r:embed="rId4"/>
                <a:stretch>
                  <a:fillRect l="-1852" t="-2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228600" y="5144869"/>
            <a:ext cx="8458200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dirty="0"/>
              <a:t>The natural response of a circuit refers to the behavior (in terms </a:t>
            </a:r>
            <a:r>
              <a:rPr lang="en-US" sz="2800" dirty="0" smtClean="0"/>
              <a:t>of voltages </a:t>
            </a:r>
            <a:r>
              <a:rPr lang="en-US" sz="2800" dirty="0"/>
              <a:t>and currents) of the circuit itself, with no external sources </a:t>
            </a:r>
            <a:r>
              <a:rPr lang="en-US" sz="2800" dirty="0" smtClean="0"/>
              <a:t>of excitation.</a:t>
            </a:r>
            <a:endParaRPr lang="en-US" sz="2800" dirty="0"/>
          </a:p>
        </p:txBody>
      </p:sp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1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8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01" t="23946" r="52565" b="46722"/>
          <a:stretch/>
        </p:blipFill>
        <p:spPr bwMode="auto">
          <a:xfrm>
            <a:off x="0" y="228600"/>
            <a:ext cx="4458930" cy="3263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4591665" y="304800"/>
                <a:ext cx="4572000" cy="318388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r>
                  <a:rPr lang="en-US" sz="2800" dirty="0" smtClean="0"/>
                  <a:t>The time constant of a circuit is the time required for the response to decay </a:t>
                </a:r>
                <a:r>
                  <a:rPr lang="en-US" sz="2800" dirty="0"/>
                  <a:t>to a factor of </a:t>
                </a:r>
                <a:r>
                  <a:rPr lang="en-US" sz="2800" dirty="0" smtClean="0"/>
                  <a:t>1/e </a:t>
                </a:r>
                <a:r>
                  <a:rPr lang="en-US" sz="2800" dirty="0"/>
                  <a:t>or 36.8 percent of its initial value.</a:t>
                </a:r>
                <a:r>
                  <a:rPr lang="en-US" dirty="0"/>
                  <a:t/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B050"/>
                        </a:solidFill>
                        <a:latin typeface="Cambria Math"/>
                      </a:rPr>
                      <m:t>𝑣</m:t>
                    </m:r>
                    <m:r>
                      <a:rPr lang="en-US" sz="2400" i="1">
                        <a:solidFill>
                          <a:srgbClr val="00B050"/>
                        </a:solidFill>
                        <a:latin typeface="Cambria Math"/>
                      </a:rPr>
                      <m:t>(0)</m:t>
                    </m:r>
                    <m:sSup>
                      <m:sSup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𝑡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/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𝑅𝐶</m:t>
                        </m:r>
                      </m:sup>
                    </m:sSup>
                  </m:oMath>
                </a14:m>
                <a:r>
                  <a:rPr lang="en-US" sz="2400" dirty="0" smtClean="0"/>
                  <a:t>=</a:t>
                </a:r>
                <a:r>
                  <a:rPr lang="en-US" sz="2400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B050"/>
                        </a:solidFill>
                        <a:latin typeface="Cambria Math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0</m:t>
                        </m:r>
                      </m:e>
                    </m:d>
                    <m:sSup>
                      <m:sSup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1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/>
                      </a:rPr>
                      <m:t>=0.368</m:t>
                    </m:r>
                  </m:oMath>
                </a14:m>
                <a:r>
                  <a:rPr lang="en-US" sz="2400" dirty="0"/>
                  <a:t/>
                </a:r>
                <a:br>
                  <a:rPr lang="en-US" sz="2400" dirty="0"/>
                </a:br>
                <a:r>
                  <a:rPr lang="en-US" dirty="0"/>
                  <a:t/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665" y="304800"/>
                <a:ext cx="4572000" cy="3183885"/>
              </a:xfrm>
              <a:prstGeom prst="rect">
                <a:avLst/>
              </a:prstGeom>
              <a:blipFill rotWithShape="1">
                <a:blip r:embed="rId5"/>
                <a:stretch>
                  <a:fillRect l="-2387" t="-1331" r="-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3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Response of an </a:t>
            </a:r>
            <a:r>
              <a:rPr lang="en-US" i="1" dirty="0"/>
              <a:t>RC </a:t>
            </a:r>
            <a:r>
              <a:rPr lang="en-US" dirty="0" smtClean="0"/>
              <a:t>Circuit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200" y="1600200"/>
            <a:ext cx="899160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The step response of a circuit is its behavior when the excitation is the</a:t>
            </a:r>
            <a:br>
              <a:rPr lang="en-US" sz="2400" dirty="0"/>
            </a:br>
            <a:r>
              <a:rPr lang="en-US" sz="2400" dirty="0"/>
              <a:t>step function, which may be a voltage or a current source</a:t>
            </a:r>
            <a:r>
              <a:rPr lang="en-US" sz="2400" dirty="0" smtClean="0"/>
              <a:t>.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57" t="25202" r="53148" b="15833"/>
          <a:stretch/>
        </p:blipFill>
        <p:spPr bwMode="auto">
          <a:xfrm>
            <a:off x="6318701" y="2468388"/>
            <a:ext cx="2718619" cy="431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76200" y="2550616"/>
                <a:ext cx="6553200" cy="4080091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2400" dirty="0" smtClean="0"/>
                  <a:t>Since the voltage of a capacitor cannot change instantaneously,</a:t>
                </a:r>
                <a:br>
                  <a:rPr lang="en-US" sz="2400" dirty="0" smtClean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𝑣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+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𝑣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0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−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400" b="0" dirty="0" smtClean="0"/>
              </a:p>
              <a:p>
                <a:r>
                  <a:rPr lang="en-US" sz="2400" dirty="0" smtClean="0"/>
                  <a:t>Where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00B050"/>
                        </a:solidFill>
                        <a:latin typeface="Cambria Math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0</m:t>
                            </m:r>
                          </m:e>
                          <m:sup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−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 smtClean="0">
                    <a:solidFill>
                      <a:srgbClr val="00B050"/>
                    </a:solidFill>
                  </a:rPr>
                  <a:t> </a:t>
                </a:r>
                <a:r>
                  <a:rPr lang="en-US" sz="2400" dirty="0"/>
                  <a:t>is the voltage across the capacitor just before switching </a:t>
                </a:r>
                <a:r>
                  <a:rPr lang="en-US" sz="2400" dirty="0" smtClean="0"/>
                  <a:t>and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/>
                      </a:rPr>
                      <m:t>𝑣</m:t>
                    </m:r>
                    <m:d>
                      <m:dPr>
                        <m:ctrlPr>
                          <a:rPr lang="en-US" sz="2400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0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+</m:t>
                            </m:r>
                          </m:sup>
                        </m:sSup>
                      </m:e>
                    </m:d>
                    <m:r>
                      <a:rPr lang="en-US" sz="2400" b="0" i="0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/>
                  <a:t>is its voltage immediately after </a:t>
                </a:r>
                <a:r>
                  <a:rPr lang="en-US" sz="2400" dirty="0" smtClean="0"/>
                  <a:t>switching. </a:t>
                </a:r>
                <a:r>
                  <a:rPr lang="en-US" sz="2400" dirty="0"/>
                  <a:t>Applying KCL, we have</a:t>
                </a:r>
                <a:br>
                  <a:rPr lang="en-US" sz="2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𝑖𝑐</m:t>
                      </m:r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r>
                        <a:rPr lang="en-US" sz="2400" b="0" i="1" smtClean="0">
                          <a:latin typeface="Cambria Math"/>
                        </a:rPr>
                        <m:t>𝑖𝑅</m:t>
                      </m:r>
                    </m:oMath>
                  </m:oMathPara>
                </a14:m>
                <a:endParaRPr lang="en-US" sz="2400" b="0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𝐶</m:t>
                      </m:r>
                      <m:f>
                        <m:f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𝑑𝑣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𝑉𝑅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sz="2400" b="0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𝐶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𝑑𝑣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𝑉𝑅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𝑅</m:t>
                          </m:r>
                        </m:den>
                      </m:f>
                      <m:r>
                        <a:rPr lang="en-US" sz="24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2550616"/>
                <a:ext cx="6553200" cy="4080091"/>
              </a:xfrm>
              <a:prstGeom prst="rect">
                <a:avLst/>
              </a:prstGeom>
              <a:blipFill rotWithShape="1">
                <a:blip r:embed="rId5"/>
                <a:stretch>
                  <a:fillRect l="-1297" t="-890" r="-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84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0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609600" y="228600"/>
                <a:ext cx="8077200" cy="616854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/>
                        </a:rPr>
                        <m:t>𝐶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𝑑𝑣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𝑉𝑠𝑢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𝑣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𝑅</m:t>
                          </m:r>
                        </m:den>
                      </m:f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400" dirty="0" smtClean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𝐶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𝑑𝑣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𝑣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𝑉𝑠𝑢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(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𝑡</m:t>
                          </m:r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𝑅</m:t>
                          </m:r>
                        </m:den>
                      </m:f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pPr/>
                <a:r>
                  <a:rPr lang="en-US" sz="2400" dirty="0" smtClean="0"/>
                  <a:t>Dividing with C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𝑑𝑣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𝑣</m:t>
                          </m:r>
                          <m:r>
                            <a:rPr lang="en-US" sz="2400" i="1">
                              <a:latin typeface="Cambria Math"/>
                            </a:rPr>
                            <m:t>−</m:t>
                          </m:r>
                          <m:r>
                            <a:rPr lang="en-US" sz="2400" i="1">
                              <a:latin typeface="Cambria Math"/>
                            </a:rPr>
                            <m:t>𝑉𝑠𝑢</m:t>
                          </m:r>
                          <m:r>
                            <a:rPr lang="en-US" sz="2400" i="1">
                              <a:latin typeface="Cambria Math"/>
                            </a:rPr>
                            <m:t>(</m:t>
                          </m:r>
                          <m:r>
                            <a:rPr lang="en-US" sz="2400" i="1">
                              <a:latin typeface="Cambria Math"/>
                            </a:rPr>
                            <m:t>𝑡</m:t>
                          </m:r>
                          <m:r>
                            <a:rPr lang="en-US" sz="2400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𝑅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𝐶</m:t>
                          </m:r>
                        </m:den>
                      </m:f>
                      <m:r>
                        <a:rPr lang="en-US" sz="24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400" dirty="0" smtClean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𝑑𝑣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𝑣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𝑅</m:t>
                          </m:r>
                          <m:r>
                            <a:rPr lang="en-US" sz="2400" i="1">
                              <a:latin typeface="Cambria Math"/>
                            </a:rPr>
                            <m:t>𝐶</m:t>
                          </m:r>
                        </m:den>
                      </m:f>
                      <m:r>
                        <a:rPr lang="en-US" sz="2400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𝑉𝑠𝑢</m:t>
                          </m:r>
                          <m:r>
                            <a:rPr lang="en-US" sz="2400" i="1">
                              <a:latin typeface="Cambria Math"/>
                            </a:rPr>
                            <m:t>(</m:t>
                          </m:r>
                          <m:r>
                            <a:rPr lang="en-US" sz="2400" i="1">
                              <a:latin typeface="Cambria Math"/>
                            </a:rPr>
                            <m:t>𝑡</m:t>
                          </m:r>
                          <m:r>
                            <a:rPr lang="en-US" sz="2400" i="1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𝑅𝐶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pPr/>
                <a:r>
                  <a:rPr lang="en-US" sz="2400" dirty="0" smtClean="0"/>
                  <a:t>For t&gt;0, u(t)=1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𝑑𝑣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𝑣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𝑅𝐶</m:t>
                          </m:r>
                        </m:den>
                      </m:f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𝑉𝑠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𝑅𝐶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pPr/>
                <a:r>
                  <a:rPr lang="en-US" sz="2400" dirty="0" smtClean="0"/>
                  <a:t>Rearranging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𝑑𝑣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𝑉𝑠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𝑣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𝑅𝐶</m:t>
                          </m:r>
                        </m:den>
                      </m:f>
                    </m:oMath>
                  </m:oMathPara>
                </a14:m>
                <a:endParaRPr lang="en-US" sz="2400" b="0" dirty="0" smtClean="0"/>
              </a:p>
              <a:p>
                <a:pPr/>
                <a:r>
                  <a:rPr lang="en-US" sz="2400" dirty="0" smtClean="0"/>
                  <a:t>Rearranging </a:t>
                </a:r>
                <a:endParaRPr lang="en-US" sz="2400" b="0" dirty="0" smtClean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28600"/>
                <a:ext cx="8077200" cy="6168548"/>
              </a:xfrm>
              <a:prstGeom prst="rect">
                <a:avLst/>
              </a:prstGeom>
              <a:blipFill rotWithShape="1">
                <a:blip r:embed="rId4"/>
                <a:stretch>
                  <a:fillRect l="-978" b="-1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57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18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228600" y="381000"/>
                <a:ext cx="8610600" cy="624677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𝑑𝑣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𝑑𝑡</m:t>
                          </m:r>
                        </m:den>
                      </m:f>
                      <m:r>
                        <a:rPr lang="en-US" sz="2400" i="1">
                          <a:latin typeface="Cambria Math"/>
                        </a:rPr>
                        <m:t>=</m:t>
                      </m:r>
                      <m:r>
                        <a:rPr lang="en-US" sz="2400" i="1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𝑣</m:t>
                          </m:r>
                          <m:r>
                            <a:rPr lang="en-US" sz="2400" i="1">
                              <a:latin typeface="Cambria Math"/>
                            </a:rPr>
                            <m:t>−</m:t>
                          </m:r>
                          <m:r>
                            <a:rPr lang="en-US" sz="2400" i="1">
                              <a:latin typeface="Cambria Math"/>
                            </a:rPr>
                            <m:t>𝑉𝑠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𝑅𝐶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pPr/>
                <a:r>
                  <a:rPr lang="en-US" sz="2400" dirty="0" smtClean="0"/>
                  <a:t>Rearranging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/>
                            </a:rPr>
                            <m:t>𝑑𝑣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/>
                            </a:rPr>
                            <m:t>𝑣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𝑉𝑠</m:t>
                          </m:r>
                        </m:den>
                      </m:f>
                      <m:r>
                        <a:rPr lang="en-US" sz="2400" i="1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sz="2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𝑑𝑡</m:t>
                          </m:r>
                        </m:num>
                        <m:den>
                          <m:r>
                            <a:rPr lang="en-US" sz="2400" i="1">
                              <a:latin typeface="Cambria Math"/>
                            </a:rPr>
                            <m:t>𝑅𝐶</m:t>
                          </m:r>
                        </m:den>
                      </m:f>
                    </m:oMath>
                  </m:oMathPara>
                </a14:m>
                <a:endParaRPr lang="en-US" sz="2400" dirty="0" smtClean="0"/>
              </a:p>
              <a:p>
                <a:pPr/>
                <a:r>
                  <a:rPr lang="en-US" sz="2400" dirty="0" smtClean="0"/>
                  <a:t>Integrating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3">
                                          <a:lumMod val="50000"/>
                                        </a:schemeClr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𝑉𝑠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=−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accent3">
                                      <a:lumMod val="50000"/>
                                    </a:schemeClr>
                                  </a:solidFill>
                                  <a:latin typeface="Cambria Math"/>
                                </a:rPr>
                                <m:t>𝑅𝐶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400" dirty="0" smtClean="0">
                  <a:solidFill>
                    <a:srgbClr val="FFFF00"/>
                  </a:solidFill>
                </a:endParaRPr>
              </a:p>
              <a:p>
                <a:pPr/>
                <a:r>
                  <a:rPr lang="en-US" sz="2400" dirty="0" smtClean="0"/>
                  <a:t>Putting boundary values (time goes from 0 to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𝑡</m:t>
                    </m:r>
                    <m:r>
                      <a:rPr lang="en-US" sz="2400" b="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 smtClean="0"/>
                  <a:t>and voltage from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𝑉</m:t>
                    </m:r>
                    <m:r>
                      <a:rPr lang="en-US" sz="2400" i="1" dirty="0" smtClean="0">
                        <a:latin typeface="Cambria Math"/>
                      </a:rPr>
                      <m:t>0</m:t>
                    </m:r>
                  </m:oMath>
                </a14:m>
                <a:r>
                  <a:rPr lang="en-US" sz="2400" dirty="0" smtClean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𝑣</m:t>
                    </m:r>
                    <m:r>
                      <a:rPr lang="en-US" sz="2400" b="0" i="1" smtClean="0">
                        <a:latin typeface="Cambria Math"/>
                      </a:rPr>
                      <m:t>(</m:t>
                    </m:r>
                    <m:r>
                      <a:rPr lang="en-US" sz="2400" b="0" i="1" smtClean="0">
                        <a:latin typeface="Cambria Math"/>
                      </a:rPr>
                      <m:t>𝑡</m:t>
                    </m:r>
                    <m:r>
                      <a:rPr lang="en-US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 smtClean="0"/>
                  <a:t> )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0070C0"/>
                                      </a:solidFill>
                                      <a:latin typeface="Cambria Math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𝑉𝑠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𝑉𝑜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𝑉𝑠</m:t>
                              </m:r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=−</m:t>
                          </m:r>
                          <m:f>
                            <m:fPr>
                              <m:ctrlP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sz="2400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𝑅𝐶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400" dirty="0" smtClean="0">
                  <a:solidFill>
                    <a:srgbClr val="0070C0"/>
                  </a:solidFill>
                </a:endParaRPr>
              </a:p>
              <a:p>
                <a:endParaRPr lang="en-US" sz="2400" dirty="0" smtClean="0"/>
              </a:p>
              <a:p>
                <a:pPr algn="ctr"/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/>
                              </a:rPr>
                              <m:t>𝑣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𝑉𝑠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/>
                              </a:rPr>
                              <m:t>𝑉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0−</m:t>
                            </m:r>
                            <m:r>
                              <a:rPr lang="en-US" sz="2400" b="0" i="1" smtClean="0">
                                <a:latin typeface="Cambria Math"/>
                              </a:rPr>
                              <m:t>𝑉𝑠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/>
                          </a:rPr>
                          <m:t>=</m:t>
                        </m:r>
                      </m:e>
                    </m:func>
                  </m:oMath>
                </a14:m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/>
                          </a:rPr>
                          <m:t>𝑡</m:t>
                        </m:r>
                      </m:num>
                      <m:den>
                        <m:r>
                          <a:rPr lang="en-US" sz="2400" i="1">
                            <a:latin typeface="Cambria Math"/>
                          </a:rPr>
                          <m:t>𝑅𝐶</m:t>
                        </m:r>
                      </m:den>
                    </m:f>
                  </m:oMath>
                </a14:m>
                <a:endParaRPr lang="en-US" sz="240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𝑣</m:t>
                      </m:r>
                      <m:r>
                        <a:rPr lang="en-US" sz="2400" b="0" i="1" smtClean="0">
                          <a:latin typeface="Cambria Math"/>
                        </a:rPr>
                        <m:t>−</m:t>
                      </m:r>
                      <m:r>
                        <a:rPr lang="en-US" sz="2400" b="0" i="1" smtClean="0">
                          <a:latin typeface="Cambria Math"/>
                        </a:rPr>
                        <m:t>𝑉𝑠</m:t>
                      </m:r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𝑉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0−</m:t>
                          </m:r>
                          <m:r>
                            <a:rPr lang="en-US" sz="2400" b="0" i="1" smtClean="0">
                              <a:latin typeface="Cambria Math"/>
                            </a:rPr>
                            <m:t>𝑉𝑠</m:t>
                          </m:r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/>
                                </a:rPr>
                                <m:t>𝑅𝐶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b="0" dirty="0" smtClean="0"/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/>
                      </a:rPr>
                      <m:t>𝑣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/>
                      </a:rPr>
                      <m:t>𝑉𝑠</m:t>
                    </m:r>
                    <m:r>
                      <a:rPr lang="en-US" sz="2400" b="0" i="1" smtClean="0">
                        <a:solidFill>
                          <a:srgbClr val="C00000"/>
                        </a:solidFill>
                        <a:latin typeface="Cambria Math"/>
                      </a:rPr>
                      <m:t>+</m:t>
                    </m:r>
                  </m:oMath>
                </a14:m>
                <a:r>
                  <a:rPr lang="en-US" sz="24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𝑉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0−</m:t>
                        </m:r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𝑉𝑠</m:t>
                        </m:r>
                      </m:e>
                    </m:d>
                    <m:sSup>
                      <m:sSupPr>
                        <m:ctrlPr>
                          <a:rPr lang="en-US" sz="2400" i="1">
                            <a:solidFill>
                              <a:srgbClr val="C0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solidFill>
                              <a:srgbClr val="C00000"/>
                            </a:solidFill>
                            <a:latin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𝑡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rgbClr val="C00000"/>
                                </a:solidFill>
                                <a:latin typeface="Cambria Math"/>
                              </a:rPr>
                              <m:t>𝑅𝐶</m:t>
                            </m:r>
                          </m:den>
                        </m:f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81000"/>
                <a:ext cx="8610600" cy="6246775"/>
              </a:xfrm>
              <a:prstGeom prst="rect">
                <a:avLst/>
              </a:prstGeom>
              <a:blipFill rotWithShape="1">
                <a:blip r:embed="rId4"/>
                <a:stretch>
                  <a:fillRect l="-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288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3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36" t="24277" r="10427" b="43463"/>
          <a:stretch/>
        </p:blipFill>
        <p:spPr bwMode="auto">
          <a:xfrm>
            <a:off x="2057400" y="2165557"/>
            <a:ext cx="4709652" cy="4709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5" t="43457" r="41435" b="52083"/>
          <a:stretch/>
        </p:blipFill>
        <p:spPr bwMode="auto">
          <a:xfrm>
            <a:off x="-15239" y="516194"/>
            <a:ext cx="4206239" cy="517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33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1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152400"/>
            <a:ext cx="876300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Complete response </a:t>
            </a:r>
            <a:r>
              <a:rPr lang="en-US" sz="2400" dirty="0" smtClean="0"/>
              <a:t>= </a:t>
            </a:r>
            <a:r>
              <a:rPr lang="en-US" sz="2400" dirty="0"/>
              <a:t>natural </a:t>
            </a:r>
            <a:r>
              <a:rPr lang="en-US" sz="2400" dirty="0" smtClean="0"/>
              <a:t>response (stored energy) + forced                 					response (independent source)</a:t>
            </a:r>
            <a:endParaRPr lang="en-US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65" t="34698" r="45958" b="43535"/>
          <a:stretch/>
        </p:blipFill>
        <p:spPr bwMode="auto">
          <a:xfrm>
            <a:off x="3009900" y="1524000"/>
            <a:ext cx="3048000" cy="2631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2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50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1245</TotalTime>
  <Words>462</Words>
  <Application>Microsoft Office PowerPoint</Application>
  <PresentationFormat>On-screen Show (4:3)</PresentationFormat>
  <Paragraphs>51</Paragraphs>
  <Slides>12</Slides>
  <Notes>0</Notes>
  <HiddenSlides>0</HiddenSlides>
  <MMClips>11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The Source-Free RC Circuit</vt:lpstr>
      <vt:lpstr>PowerPoint Presentation</vt:lpstr>
      <vt:lpstr>PowerPoint Presentation</vt:lpstr>
      <vt:lpstr>Step Response of an RC 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Habib</dc:creator>
  <cp:lastModifiedBy>Windows User</cp:lastModifiedBy>
  <cp:revision>22</cp:revision>
  <dcterms:created xsi:type="dcterms:W3CDTF">2006-08-16T00:00:00Z</dcterms:created>
  <dcterms:modified xsi:type="dcterms:W3CDTF">2020-10-07T08:52:19Z</dcterms:modified>
</cp:coreProperties>
</file>